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6" r:id="rId11"/>
    <p:sldId id="267" r:id="rId12"/>
    <p:sldId id="268" r:id="rId13"/>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0"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6E5C4640-24E2-4345-B2F8-09115F7CE2D9}" type="datetimeFigureOut">
              <a:rPr lang="fa-IR" smtClean="0"/>
              <a:t>26/04/1442</a:t>
            </a:fld>
            <a:endParaRPr lang="fa-IR"/>
          </a:p>
        </p:txBody>
      </p:sp>
      <p:sp>
        <p:nvSpPr>
          <p:cNvPr id="17" name="Footer Placeholder 16"/>
          <p:cNvSpPr>
            <a:spLocks noGrp="1"/>
          </p:cNvSpPr>
          <p:nvPr>
            <p:ph type="ftr" sz="quarter" idx="11"/>
          </p:nvPr>
        </p:nvSpPr>
        <p:spPr/>
        <p:txBody>
          <a:bodyPr/>
          <a:lstStyle/>
          <a:p>
            <a:endParaRPr lang="fa-IR"/>
          </a:p>
        </p:txBody>
      </p:sp>
      <p:sp>
        <p:nvSpPr>
          <p:cNvPr id="29" name="Slide Number Placeholder 28"/>
          <p:cNvSpPr>
            <a:spLocks noGrp="1"/>
          </p:cNvSpPr>
          <p:nvPr>
            <p:ph type="sldNum" sz="quarter" idx="12"/>
          </p:nvPr>
        </p:nvSpPr>
        <p:spPr/>
        <p:txBody>
          <a:bodyPr/>
          <a:lstStyle/>
          <a:p>
            <a:fld id="{7B20167B-A1C3-40E2-B06C-837A46E22FD0}" type="slidenum">
              <a:rPr lang="fa-IR" smtClean="0"/>
              <a:t>‹#›</a:t>
            </a:fld>
            <a:endParaRPr lang="fa-IR"/>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E5C4640-24E2-4345-B2F8-09115F7CE2D9}" type="datetimeFigureOut">
              <a:rPr lang="fa-IR" smtClean="0"/>
              <a:t>26/04/1442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7B20167B-A1C3-40E2-B06C-837A46E22FD0}" type="slidenum">
              <a:rPr lang="fa-IR" smtClean="0"/>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E5C4640-24E2-4345-B2F8-09115F7CE2D9}" type="datetimeFigureOut">
              <a:rPr lang="fa-IR" smtClean="0"/>
              <a:t>26/04/1442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7B20167B-A1C3-40E2-B06C-837A46E22FD0}" type="slidenum">
              <a:rPr lang="fa-IR" smtClean="0"/>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E5C4640-24E2-4345-B2F8-09115F7CE2D9}" type="datetimeFigureOut">
              <a:rPr lang="fa-IR" smtClean="0"/>
              <a:t>26/04/1442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7B20167B-A1C3-40E2-B06C-837A46E22FD0}" type="slidenum">
              <a:rPr lang="fa-IR" smtClean="0"/>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E5C4640-24E2-4345-B2F8-09115F7CE2D9}" type="datetimeFigureOut">
              <a:rPr lang="fa-IR" smtClean="0"/>
              <a:t>26/04/1442</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a:xfrm>
            <a:off x="7924800" y="6416675"/>
            <a:ext cx="762000" cy="365125"/>
          </a:xfrm>
        </p:spPr>
        <p:txBody>
          <a:bodyPr/>
          <a:lstStyle/>
          <a:p>
            <a:fld id="{7B20167B-A1C3-40E2-B06C-837A46E22FD0}" type="slidenum">
              <a:rPr lang="fa-IR" smtClean="0"/>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E5C4640-24E2-4345-B2F8-09115F7CE2D9}" type="datetimeFigureOut">
              <a:rPr lang="fa-IR" smtClean="0"/>
              <a:t>26/04/1442</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7B20167B-A1C3-40E2-B06C-837A46E22FD0}" type="slidenum">
              <a:rPr lang="fa-IR" smtClean="0"/>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E5C4640-24E2-4345-B2F8-09115F7CE2D9}" type="datetimeFigureOut">
              <a:rPr lang="fa-IR" smtClean="0"/>
              <a:t>26/04/1442</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7B20167B-A1C3-40E2-B06C-837A46E22FD0}" type="slidenum">
              <a:rPr lang="fa-IR" smtClean="0"/>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E5C4640-24E2-4345-B2F8-09115F7CE2D9}" type="datetimeFigureOut">
              <a:rPr lang="fa-IR" smtClean="0"/>
              <a:t>26/04/1442</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7B20167B-A1C3-40E2-B06C-837A46E22FD0}" type="slidenum">
              <a:rPr lang="fa-IR" smtClean="0"/>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5C4640-24E2-4345-B2F8-09115F7CE2D9}" type="datetimeFigureOut">
              <a:rPr lang="fa-IR" smtClean="0"/>
              <a:t>26/04/1442</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7B20167B-A1C3-40E2-B06C-837A46E22FD0}" type="slidenum">
              <a:rPr lang="fa-IR" smtClean="0"/>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E5C4640-24E2-4345-B2F8-09115F7CE2D9}" type="datetimeFigureOut">
              <a:rPr lang="fa-IR" smtClean="0"/>
              <a:t>26/04/1442</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7B20167B-A1C3-40E2-B06C-837A46E22FD0}" type="slidenum">
              <a:rPr lang="fa-IR" smtClean="0"/>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E5C4640-24E2-4345-B2F8-09115F7CE2D9}" type="datetimeFigureOut">
              <a:rPr lang="fa-IR" smtClean="0"/>
              <a:t>26/04/1442</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7B20167B-A1C3-40E2-B06C-837A46E22FD0}" type="slidenum">
              <a:rPr lang="fa-IR" smtClean="0"/>
              <a:t>‹#›</a:t>
            </a:fld>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6E5C4640-24E2-4345-B2F8-09115F7CE2D9}" type="datetimeFigureOut">
              <a:rPr lang="fa-IR" smtClean="0"/>
              <a:t>26/04/1442</a:t>
            </a:fld>
            <a:endParaRPr lang="fa-IR"/>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fa-IR"/>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7B20167B-A1C3-40E2-B06C-837A46E22FD0}" type="slidenum">
              <a:rPr lang="fa-IR" smtClean="0"/>
              <a:t>‹#›</a:t>
            </a:fld>
            <a:endParaRPr lang="fa-I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1"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r" rtl="1"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r" rtl="1"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r" rtl="1"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r" rtl="1"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r" rtl="1"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r" rtl="1"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r" rtl="1"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r" rtl="1"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r" rtl="1"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dirty="0" smtClean="0"/>
              <a:t>به نام خدا</a:t>
            </a:r>
            <a:endParaRPr lang="fa-IR" dirty="0"/>
          </a:p>
        </p:txBody>
      </p:sp>
      <p:sp>
        <p:nvSpPr>
          <p:cNvPr id="3" name="Subtitle 2"/>
          <p:cNvSpPr>
            <a:spLocks noGrp="1"/>
          </p:cNvSpPr>
          <p:nvPr>
            <p:ph type="subTitle" idx="1"/>
          </p:nvPr>
        </p:nvSpPr>
        <p:spPr/>
        <p:txBody>
          <a:bodyPr/>
          <a:lstStyle/>
          <a:p>
            <a:r>
              <a:rPr lang="fa-IR" dirty="0" smtClean="0"/>
              <a:t>درس سوم:انقلاب اسلامی</a:t>
            </a:r>
          </a:p>
          <a:p>
            <a:r>
              <a:rPr lang="fa-IR" dirty="0" smtClean="0"/>
              <a:t>محمد امین خورشیدی</a:t>
            </a:r>
          </a:p>
          <a:p>
            <a:r>
              <a:rPr lang="fa-IR" dirty="0" smtClean="0"/>
              <a:t>902</a:t>
            </a:r>
            <a:endParaRPr lang="fa-IR" dirty="0"/>
          </a:p>
        </p:txBody>
      </p:sp>
    </p:spTree>
    <p:extLst>
      <p:ext uri="{BB962C8B-B14F-4D97-AF65-F5344CB8AC3E}">
        <p14:creationId xmlns:p14="http://schemas.microsoft.com/office/powerpoint/2010/main" val="3730182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وظیفه ی دانش اموران برای حفظ اتقلاب</a:t>
            </a:r>
            <a:endParaRPr lang="fa-IR" dirty="0"/>
          </a:p>
        </p:txBody>
      </p:sp>
      <p:sp>
        <p:nvSpPr>
          <p:cNvPr id="3" name="Content Placeholder 2"/>
          <p:cNvSpPr>
            <a:spLocks noGrp="1"/>
          </p:cNvSpPr>
          <p:nvPr>
            <p:ph idx="1"/>
          </p:nvPr>
        </p:nvSpPr>
        <p:spPr/>
        <p:txBody>
          <a:bodyPr/>
          <a:lstStyle/>
          <a:p>
            <a:pPr marL="137160" indent="0">
              <a:buNone/>
            </a:pPr>
            <a:r>
              <a:rPr lang="fa-IR" dirty="0" smtClean="0"/>
              <a:t>ما دانش آموزان </a:t>
            </a:r>
            <a:r>
              <a:rPr lang="fa-IR" dirty="0"/>
              <a:t>با اعتقاد به قرآن کریم </a:t>
            </a:r>
            <a:r>
              <a:rPr lang="fa-IR" dirty="0" smtClean="0"/>
              <a:t>با </a:t>
            </a:r>
            <a:r>
              <a:rPr lang="fa-IR" dirty="0"/>
              <a:t>خدای خود عهد میبندیم با استفاده </a:t>
            </a:r>
            <a:r>
              <a:rPr lang="fa-IR" dirty="0" smtClean="0"/>
              <a:t>از </a:t>
            </a:r>
            <a:r>
              <a:rPr lang="fa-IR" dirty="0"/>
              <a:t>تفکر و تعقل، کسب علم و دانش و با </a:t>
            </a:r>
            <a:r>
              <a:rPr lang="fa-IR" dirty="0" smtClean="0"/>
              <a:t>اخالق </a:t>
            </a:r>
            <a:r>
              <a:rPr lang="fa-IR" dirty="0"/>
              <a:t>نیکو و </a:t>
            </a:r>
            <a:r>
              <a:rPr lang="fa-IR" dirty="0" smtClean="0"/>
              <a:t>عمل صالح</a:t>
            </a:r>
            <a:r>
              <a:rPr lang="fa-IR" dirty="0"/>
              <a:t>، </a:t>
            </a:r>
            <a:r>
              <a:rPr lang="fa-IR" dirty="0" smtClean="0"/>
              <a:t>زمینه ساز </a:t>
            </a:r>
            <a:r>
              <a:rPr lang="fa-IR" dirty="0"/>
              <a:t>ظهور </a:t>
            </a:r>
            <a:r>
              <a:rPr lang="fa-IR" dirty="0" smtClean="0"/>
              <a:t>حجت </a:t>
            </a:r>
            <a:r>
              <a:rPr lang="fa-IR" dirty="0"/>
              <a:t>حق حضرت مهدی باشیم تا </a:t>
            </a:r>
            <a:r>
              <a:rPr lang="fa-IR" dirty="0" smtClean="0"/>
              <a:t>عدالت</a:t>
            </a:r>
            <a:r>
              <a:rPr lang="fa-IR" dirty="0"/>
              <a:t>، صلح و برادری در سرتاسر جهان </a:t>
            </a:r>
            <a:r>
              <a:rPr lang="fa-IR" dirty="0" smtClean="0"/>
              <a:t>حاکم </a:t>
            </a:r>
            <a:r>
              <a:rPr lang="fa-IR" dirty="0"/>
              <a:t>شود.</a:t>
            </a:r>
          </a:p>
        </p:txBody>
      </p:sp>
    </p:spTree>
    <p:extLst>
      <p:ext uri="{BB962C8B-B14F-4D97-AF65-F5344CB8AC3E}">
        <p14:creationId xmlns:p14="http://schemas.microsoft.com/office/powerpoint/2010/main" val="12950437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817202" y="1600200"/>
            <a:ext cx="3509595" cy="4708525"/>
          </a:xfrm>
        </p:spPr>
      </p:pic>
    </p:spTree>
    <p:extLst>
      <p:ext uri="{BB962C8B-B14F-4D97-AF65-F5344CB8AC3E}">
        <p14:creationId xmlns:p14="http://schemas.microsoft.com/office/powerpoint/2010/main" val="4795889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976333" y="1600200"/>
            <a:ext cx="3191333" cy="4708525"/>
          </a:xfrm>
        </p:spPr>
      </p:pic>
    </p:spTree>
    <p:extLst>
      <p:ext uri="{BB962C8B-B14F-4D97-AF65-F5344CB8AC3E}">
        <p14:creationId xmlns:p14="http://schemas.microsoft.com/office/powerpoint/2010/main" val="37771379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dirty="0" smtClean="0"/>
              <a:t>انقلاب نتیجه چیست؟</a:t>
            </a:r>
            <a:br>
              <a:rPr lang="fa-IR" dirty="0" smtClean="0"/>
            </a:br>
            <a:endParaRPr lang="fa-IR" dirty="0"/>
          </a:p>
        </p:txBody>
      </p:sp>
      <p:sp>
        <p:nvSpPr>
          <p:cNvPr id="3" name="Content Placeholder 2"/>
          <p:cNvSpPr>
            <a:spLocks noGrp="1"/>
          </p:cNvSpPr>
          <p:nvPr>
            <p:ph idx="1"/>
          </p:nvPr>
        </p:nvSpPr>
        <p:spPr/>
        <p:txBody>
          <a:bodyPr/>
          <a:lstStyle/>
          <a:p>
            <a:r>
              <a:rPr lang="fa-IR" dirty="0" smtClean="0"/>
              <a:t>انقلاب نتیجه رشادت ها </a:t>
            </a:r>
            <a:r>
              <a:rPr lang="en-US" dirty="0" smtClean="0"/>
              <a:t>‘</a:t>
            </a:r>
            <a:r>
              <a:rPr lang="fa-IR" dirty="0" smtClean="0"/>
              <a:t>دلاوری ها . خ.ن های ریخته شده جوانان نسل پیش است.</a:t>
            </a:r>
          </a:p>
          <a:p>
            <a:r>
              <a:rPr lang="fa-IR" dirty="0" smtClean="0"/>
              <a:t>امام خمینی</a:t>
            </a:r>
            <a:endParaRPr lang="fa-IR" dirty="0"/>
          </a:p>
        </p:txBody>
      </p:sp>
    </p:spTree>
    <p:extLst>
      <p:ext uri="{BB962C8B-B14F-4D97-AF65-F5344CB8AC3E}">
        <p14:creationId xmlns:p14="http://schemas.microsoft.com/office/powerpoint/2010/main" val="5819670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smtClean="0"/>
              <a:t>تعریف انقلاب</a:t>
            </a:r>
            <a:endParaRPr lang="fa-IR" dirty="0"/>
          </a:p>
        </p:txBody>
      </p:sp>
      <p:sp>
        <p:nvSpPr>
          <p:cNvPr id="3" name="Content Placeholder 2"/>
          <p:cNvSpPr>
            <a:spLocks noGrp="1"/>
          </p:cNvSpPr>
          <p:nvPr>
            <p:ph idx="1"/>
          </p:nvPr>
        </p:nvSpPr>
        <p:spPr/>
        <p:txBody>
          <a:bodyPr/>
          <a:lstStyle/>
          <a:p>
            <a:r>
              <a:rPr lang="fa-IR" dirty="0" smtClean="0"/>
              <a:t>انقلاب در لغت به معنی  تحول </a:t>
            </a:r>
            <a:r>
              <a:rPr lang="en-US" dirty="0" smtClean="0"/>
              <a:t>,</a:t>
            </a:r>
            <a:r>
              <a:rPr lang="fa-IR" dirty="0" smtClean="0"/>
              <a:t>دگرگونی</a:t>
            </a:r>
            <a:r>
              <a:rPr lang="en-US" dirty="0" smtClean="0"/>
              <a:t>,</a:t>
            </a:r>
            <a:r>
              <a:rPr lang="fa-IR" dirty="0" smtClean="0"/>
              <a:t>زیر و رو شدن و در معنای اصطلاحی </a:t>
            </a:r>
            <a:r>
              <a:rPr lang="en-US" dirty="0" smtClean="0"/>
              <a:t>,</a:t>
            </a:r>
            <a:r>
              <a:rPr lang="fa-IR" dirty="0" smtClean="0"/>
              <a:t>تحول و دگرگونی سیاسی</a:t>
            </a:r>
            <a:r>
              <a:rPr lang="en-US" dirty="0" smtClean="0"/>
              <a:t>_</a:t>
            </a:r>
            <a:r>
              <a:rPr lang="fa-IR" dirty="0" smtClean="0"/>
              <a:t>اجتماعی را شامل میشود.</a:t>
            </a:r>
          </a:p>
          <a:p>
            <a:r>
              <a:rPr lang="fa-IR" dirty="0" smtClean="0"/>
              <a:t>از نطر ملت ایران سعادت دنیا و اخرت در چیست؟</a:t>
            </a:r>
          </a:p>
          <a:p>
            <a:r>
              <a:rPr lang="fa-IR" dirty="0" smtClean="0"/>
              <a:t>مردم با ایمان میهن ما </a:t>
            </a:r>
            <a:r>
              <a:rPr lang="en-US" dirty="0" smtClean="0"/>
              <a:t>,</a:t>
            </a:r>
            <a:r>
              <a:rPr lang="fa-IR" dirty="0" smtClean="0"/>
              <a:t>سعادت دنیا و اخرت خود را در دوستی با پیامبر و اهل بیت ان میدانند.</a:t>
            </a:r>
          </a:p>
          <a:p>
            <a:r>
              <a:rPr lang="fa-IR" dirty="0" smtClean="0"/>
              <a:t>ملت ایران از مکتب امام حسین چه چیزی را یاد گرفته اند؟</a:t>
            </a:r>
          </a:p>
          <a:p>
            <a:r>
              <a:rPr lang="fa-IR" dirty="0" smtClean="0"/>
              <a:t>درس عزت و ازادگی </a:t>
            </a:r>
          </a:p>
        </p:txBody>
      </p:sp>
    </p:spTree>
    <p:extLst>
      <p:ext uri="{BB962C8B-B14F-4D97-AF65-F5344CB8AC3E}">
        <p14:creationId xmlns:p14="http://schemas.microsoft.com/office/powerpoint/2010/main" val="26542980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علل وقوع انقلاب</a:t>
            </a:r>
            <a:endParaRPr lang="fa-IR" dirty="0"/>
          </a:p>
        </p:txBody>
      </p:sp>
      <p:sp>
        <p:nvSpPr>
          <p:cNvPr id="3" name="Content Placeholder 2"/>
          <p:cNvSpPr>
            <a:spLocks noGrp="1"/>
          </p:cNvSpPr>
          <p:nvPr>
            <p:ph idx="1"/>
          </p:nvPr>
        </p:nvSpPr>
        <p:spPr/>
        <p:txBody>
          <a:bodyPr/>
          <a:lstStyle/>
          <a:p>
            <a:r>
              <a:rPr lang="fa-IR" dirty="0" smtClean="0"/>
              <a:t>ملت مسلمان ایران به ویژه جوانان با رهنمود های امام خمینی پی بردند که سلطنت پهلوی با برنامه های خود اعتقادات دینی و امورات دنیایی انها را به بازی گرفته  و اداره امور کشور را به بیگانه سپرده است.بنابراین با پیروی از مراجع دین به مبارزه پنهان و اشکار با فساد و بی عدالتی پرداخت.</a:t>
            </a:r>
            <a:endParaRPr lang="fa-IR" dirty="0"/>
          </a:p>
        </p:txBody>
      </p:sp>
    </p:spTree>
    <p:extLst>
      <p:ext uri="{BB962C8B-B14F-4D97-AF65-F5344CB8AC3E}">
        <p14:creationId xmlns:p14="http://schemas.microsoft.com/office/powerpoint/2010/main" val="7013908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کودتای 28 مرداد</a:t>
            </a:r>
            <a:endParaRPr lang="fa-IR" dirty="0"/>
          </a:p>
        </p:txBody>
      </p:sp>
      <p:sp>
        <p:nvSpPr>
          <p:cNvPr id="3" name="Content Placeholder 2"/>
          <p:cNvSpPr>
            <a:spLocks noGrp="1"/>
          </p:cNvSpPr>
          <p:nvPr>
            <p:ph idx="1"/>
          </p:nvPr>
        </p:nvSpPr>
        <p:spPr/>
        <p:txBody>
          <a:bodyPr/>
          <a:lstStyle/>
          <a:p>
            <a:r>
              <a:rPr lang="fa-IR" dirty="0"/>
              <a:t>۲۸ مرداد، کودتایی است که با طرح و حمایت مالی و اجرایی سرویس اطلاعات مخفی بریتانیا (اس‌آی‌اس) و آژانس اطلاعات مرکزی آمریکا (سیا) و با همراهی ارتش شاهنشاهی ایران و کمک طرفداران محمدرضا پهلوی و پشتیبانی مخالفان محمد مصدق مانند سید ابوالقاسم کاشانی با هدف سرنگونی دولت </a:t>
            </a:r>
            <a:r>
              <a:rPr lang="fa-IR" dirty="0" smtClean="0"/>
              <a:t>قانونی </a:t>
            </a:r>
            <a:r>
              <a:rPr lang="fa-IR" dirty="0"/>
              <a:t>محمد مصدق در ۲۸ مرداد ۱۳۳۲ رخ </a:t>
            </a:r>
            <a:r>
              <a:rPr lang="fa-IR" dirty="0" smtClean="0"/>
              <a:t>داد. </a:t>
            </a:r>
            <a:r>
              <a:rPr lang="fa-IR" dirty="0"/>
              <a:t>در آمریکا از آن به نام </a:t>
            </a:r>
            <a:r>
              <a:rPr lang="fa-IR" dirty="0" smtClean="0"/>
              <a:t>عملیات اژاکس</a:t>
            </a:r>
            <a:r>
              <a:rPr lang="en-US" dirty="0" smtClean="0"/>
              <a:t> </a:t>
            </a:r>
            <a:r>
              <a:rPr lang="fa-IR" dirty="0"/>
              <a:t>نیز یاد </a:t>
            </a:r>
            <a:r>
              <a:rPr lang="fa-IR" dirty="0" smtClean="0"/>
              <a:t>می‌شود.</a:t>
            </a:r>
            <a:endParaRPr lang="fa-IR" dirty="0"/>
          </a:p>
        </p:txBody>
      </p:sp>
    </p:spTree>
    <p:extLst>
      <p:ext uri="{BB962C8B-B14F-4D97-AF65-F5344CB8AC3E}">
        <p14:creationId xmlns:p14="http://schemas.microsoft.com/office/powerpoint/2010/main" val="35161002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جنایت شاه در 17 شهریور</a:t>
            </a:r>
            <a:endParaRPr lang="fa-IR" dirty="0"/>
          </a:p>
        </p:txBody>
      </p:sp>
      <p:sp>
        <p:nvSpPr>
          <p:cNvPr id="3" name="Content Placeholder 2"/>
          <p:cNvSpPr>
            <a:spLocks noGrp="1"/>
          </p:cNvSpPr>
          <p:nvPr>
            <p:ph idx="1"/>
          </p:nvPr>
        </p:nvSpPr>
        <p:spPr/>
        <p:txBody>
          <a:bodyPr/>
          <a:lstStyle/>
          <a:p>
            <a:r>
              <a:rPr lang="fa-IR" dirty="0"/>
              <a:t>رویداد ۱۷ شهریور ۱۳۵۷ شناخته شده به «جمعهٔ سیاه» که در برخی منابع از آن با عنوان «کشتار ۱۷ شهریور» نیز یاد می‌شود، رویدادی در جریان ناآرامی‌هایی بود که در نهایت به وقوع انقلاب ۱۳۵۷ ایران انجامید. در تاریخ ۱۷ شهریور ۱۳۵۷ خورشیدی، تظاهرات مخالفین و انقلابیون در محلات جنوبی، خیابان ژاله پیشین (خیابان مجاهدین اسلام کنونی) و میدان ژاله (میدان شهدا کنونی) در تهران، منجر به سرکوب خونین تظاهرکنندگان توسط نیروهای نظامی ارتش شاهنشاهی ایران شد.</a:t>
            </a:r>
          </a:p>
        </p:txBody>
      </p:sp>
    </p:spTree>
    <p:extLst>
      <p:ext uri="{BB962C8B-B14F-4D97-AF65-F5344CB8AC3E}">
        <p14:creationId xmlns:p14="http://schemas.microsoft.com/office/powerpoint/2010/main" val="3510868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روز جمهوری اسلامی </a:t>
            </a:r>
            <a:endParaRPr lang="fa-IR" dirty="0"/>
          </a:p>
        </p:txBody>
      </p:sp>
      <p:sp>
        <p:nvSpPr>
          <p:cNvPr id="3" name="Content Placeholder 2"/>
          <p:cNvSpPr>
            <a:spLocks noGrp="1"/>
          </p:cNvSpPr>
          <p:nvPr>
            <p:ph idx="1"/>
          </p:nvPr>
        </p:nvSpPr>
        <p:spPr/>
        <p:txBody>
          <a:bodyPr/>
          <a:lstStyle/>
          <a:p>
            <a:pPr marL="137160" indent="0">
              <a:buNone/>
            </a:pPr>
            <a:r>
              <a:rPr lang="fa-IR" dirty="0"/>
              <a:t>مردم قهرمان ایران در روز ١٢ فروردین ١٣٥٨ با رأی قاطع 2/98 درصدی خود جمهوری </a:t>
            </a:r>
            <a:r>
              <a:rPr lang="fa-IR" dirty="0" smtClean="0"/>
              <a:t>اسلامی ایران </a:t>
            </a:r>
            <a:r>
              <a:rPr lang="fa-IR" dirty="0"/>
              <a:t>را به رسمیت شناختند و این روز به عنوان روز جمهوری اسالمی نامیده شد.</a:t>
            </a:r>
            <a:endParaRPr lang="fa-IR" dirty="0" smtClean="0"/>
          </a:p>
        </p:txBody>
      </p:sp>
    </p:spTree>
    <p:extLst>
      <p:ext uri="{BB962C8B-B14F-4D97-AF65-F5344CB8AC3E}">
        <p14:creationId xmlns:p14="http://schemas.microsoft.com/office/powerpoint/2010/main" val="4975804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دسیسه های دولت امریکا</a:t>
            </a:r>
            <a:endParaRPr lang="fa-IR" dirty="0"/>
          </a:p>
        </p:txBody>
      </p:sp>
      <p:sp>
        <p:nvSpPr>
          <p:cNvPr id="3" name="Content Placeholder 2"/>
          <p:cNvSpPr>
            <a:spLocks noGrp="1"/>
          </p:cNvSpPr>
          <p:nvPr>
            <p:ph idx="1"/>
          </p:nvPr>
        </p:nvSpPr>
        <p:spPr/>
        <p:txBody>
          <a:bodyPr>
            <a:normAutofit fontScale="62500" lnSpcReduction="20000"/>
          </a:bodyPr>
          <a:lstStyle/>
          <a:p>
            <a:pPr marL="137160" indent="0">
              <a:buNone/>
            </a:pPr>
            <a:r>
              <a:rPr lang="fa-IR" dirty="0"/>
              <a:t>1ــ تصرف داراییها و اموال ملت ایران </a:t>
            </a:r>
          </a:p>
          <a:p>
            <a:pPr marL="137160" indent="0">
              <a:buNone/>
            </a:pPr>
            <a:r>
              <a:rPr lang="fa-IR" dirty="0"/>
              <a:t>2ــ کمک به حرکتهای تجزیه طلبانه و اقدامات تروریستی</a:t>
            </a:r>
          </a:p>
          <a:p>
            <a:pPr marL="137160" indent="0">
              <a:buNone/>
            </a:pPr>
            <a:r>
              <a:rPr lang="fa-IR" dirty="0"/>
              <a:t>3ــ حمله به ایران جهت نجات جاسوسان آمریکایی </a:t>
            </a:r>
            <a:r>
              <a:rPr lang="fa-IR" dirty="0" smtClean="0"/>
              <a:t>(ماجرای </a:t>
            </a:r>
            <a:r>
              <a:rPr lang="fa-IR" dirty="0"/>
              <a:t>طوفان شن در </a:t>
            </a:r>
            <a:r>
              <a:rPr lang="fa-IR" dirty="0" smtClean="0"/>
              <a:t>طبس</a:t>
            </a:r>
            <a:r>
              <a:rPr lang="fa-IR" dirty="0"/>
              <a:t>)</a:t>
            </a:r>
          </a:p>
          <a:p>
            <a:pPr marL="137160" indent="0">
              <a:buNone/>
            </a:pPr>
            <a:r>
              <a:rPr lang="fa-IR" dirty="0"/>
              <a:t>4ــ کمک به رژیم صدام در جنگ تحمیلی عراق علیه ایران</a:t>
            </a:r>
          </a:p>
          <a:p>
            <a:pPr marL="137160" indent="0">
              <a:buNone/>
            </a:pPr>
            <a:r>
              <a:rPr lang="fa-IR" dirty="0"/>
              <a:t>5  ــ ساقط کردن هواپیمای مسافربری ایران</a:t>
            </a:r>
          </a:p>
          <a:p>
            <a:pPr marL="137160" indent="0">
              <a:buNone/>
            </a:pPr>
            <a:r>
              <a:rPr lang="fa-IR" dirty="0"/>
              <a:t>6  ــ اعمال تحریمهای ظالمانه علیه ملت ایران حتی غذا و دارو</a:t>
            </a:r>
          </a:p>
          <a:p>
            <a:pPr marL="137160" indent="0">
              <a:buNone/>
            </a:pPr>
            <a:r>
              <a:rPr lang="fa-IR" dirty="0"/>
              <a:t>7ــ اهانت به ملت ایران توسط حاکمان آمریکایی </a:t>
            </a:r>
          </a:p>
          <a:p>
            <a:pPr marL="137160" indent="0">
              <a:buNone/>
            </a:pPr>
            <a:r>
              <a:rPr lang="fa-IR" dirty="0"/>
              <a:t>8  ــ ایجاد موانع بسیار در جهت پیشرفت علمی و فناوری کشور </a:t>
            </a:r>
          </a:p>
          <a:p>
            <a:pPr marL="137160" indent="0">
              <a:buNone/>
            </a:pPr>
            <a:r>
              <a:rPr lang="fa-IR" dirty="0"/>
              <a:t>9ــ تأسیس گروههای تکفیری و تروریستی از جمله داعش و... برای ضربه زدن به ایران</a:t>
            </a:r>
          </a:p>
          <a:p>
            <a:pPr marL="137160" indent="0">
              <a:buNone/>
            </a:pPr>
            <a:r>
              <a:rPr lang="fa-IR" dirty="0"/>
              <a:t>ه شهید بهشتی </a:t>
            </a:r>
          </a:p>
          <a:p>
            <a:pPr marL="137160" indent="0">
              <a:buNone/>
            </a:pPr>
            <a:r>
              <a:rPr lang="fa-IR" dirty="0"/>
              <a:t>10ــ ترور دانشمندان، فرماندهان و شخصیتهای مؤثر انقالب اسالمی از جمله آیت الل</a:t>
            </a:r>
          </a:p>
          <a:p>
            <a:pPr marL="137160" indent="0">
              <a:buNone/>
            </a:pPr>
            <a:r>
              <a:rPr lang="fa-IR" dirty="0"/>
              <a:t>و یارانش، شهید سپهبد علی صیاد شیرازی، سردار سپهبد شهید حاج قاسم سلیمانی و شهید مصطفی </a:t>
            </a:r>
            <a:r>
              <a:rPr lang="fa-IR" dirty="0" smtClean="0"/>
              <a:t>احمدی </a:t>
            </a:r>
            <a:r>
              <a:rPr lang="fa-IR" dirty="0"/>
              <a:t>روشن. </a:t>
            </a:r>
            <a:endParaRPr lang="fa-IR" dirty="0" smtClean="0"/>
          </a:p>
          <a:p>
            <a:pPr marL="137160" indent="0">
              <a:buNone/>
            </a:pPr>
            <a:r>
              <a:rPr lang="fa-IR" dirty="0" smtClean="0"/>
              <a:t>شعار </a:t>
            </a:r>
            <a:r>
              <a:rPr lang="fa-IR" dirty="0"/>
              <a:t>مرگ بر آمریکا شعاری برآمده از باور و </a:t>
            </a:r>
            <a:r>
              <a:rPr lang="fa-IR" dirty="0" smtClean="0"/>
              <a:t>اعتقاد </a:t>
            </a:r>
            <a:r>
              <a:rPr lang="fa-IR" dirty="0"/>
              <a:t>ملت قهرمان ایران است که در برابر </a:t>
            </a:r>
            <a:r>
              <a:rPr lang="fa-IR" dirty="0" smtClean="0"/>
              <a:t>خویاستکباری </a:t>
            </a:r>
            <a:r>
              <a:rPr lang="fa-IR" dirty="0"/>
              <a:t>آمریکا طنینانداز شده است. این شعار </a:t>
            </a:r>
            <a:r>
              <a:rPr lang="fa-IR" dirty="0" smtClean="0"/>
              <a:t>یعنی </a:t>
            </a:r>
            <a:r>
              <a:rPr lang="fa-IR" dirty="0"/>
              <a:t>مرگ بر ستمگری، تجاوز، کشتار، تروریست، </a:t>
            </a:r>
            <a:r>
              <a:rPr lang="fa-IR" dirty="0" smtClean="0"/>
              <a:t>تحریم </a:t>
            </a:r>
            <a:r>
              <a:rPr lang="fa-IR" dirty="0"/>
              <a:t>و سیاستهای ضد انسانی دولت آمریکا.</a:t>
            </a:r>
            <a:endParaRPr lang="fa-IR" dirty="0" smtClean="0"/>
          </a:p>
        </p:txBody>
      </p:sp>
    </p:spTree>
    <p:extLst>
      <p:ext uri="{BB962C8B-B14F-4D97-AF65-F5344CB8AC3E}">
        <p14:creationId xmlns:p14="http://schemas.microsoft.com/office/powerpoint/2010/main" val="32306587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حفظ و تداوم انقلاب اسلامی</a:t>
            </a:r>
            <a:endParaRPr lang="fa-IR" dirty="0"/>
          </a:p>
        </p:txBody>
      </p:sp>
      <p:sp>
        <p:nvSpPr>
          <p:cNvPr id="3" name="Content Placeholder 2"/>
          <p:cNvSpPr>
            <a:spLocks noGrp="1"/>
          </p:cNvSpPr>
          <p:nvPr>
            <p:ph idx="1"/>
          </p:nvPr>
        </p:nvSpPr>
        <p:spPr/>
        <p:txBody>
          <a:bodyPr>
            <a:normAutofit fontScale="77500" lnSpcReduction="20000"/>
          </a:bodyPr>
          <a:lstStyle/>
          <a:p>
            <a:pPr marL="137160" indent="0">
              <a:buNone/>
            </a:pPr>
            <a:r>
              <a:rPr lang="fa-IR" dirty="0"/>
              <a:t>امام راحل و مقام معظم رهبری؛ بارها سفارش کردهاند که حفظ و دفاع از انقالب </a:t>
            </a:r>
            <a:r>
              <a:rPr lang="fa-IR" dirty="0" smtClean="0"/>
              <a:t>اسالمی مهمتر از </a:t>
            </a:r>
            <a:r>
              <a:rPr lang="fa-IR" dirty="0"/>
              <a:t>پیروزی آن است.</a:t>
            </a:r>
          </a:p>
          <a:p>
            <a:pPr marL="137160" indent="0">
              <a:buNone/>
            </a:pPr>
            <a:r>
              <a:rPr lang="fa-IR" dirty="0" smtClean="0"/>
              <a:t>از این رو لازمه ی حفظ  </a:t>
            </a:r>
            <a:r>
              <a:rPr lang="fa-IR" dirty="0"/>
              <a:t>انقالب ما عبارت است از</a:t>
            </a:r>
            <a:r>
              <a:rPr lang="fa-IR" dirty="0" smtClean="0"/>
              <a:t>:</a:t>
            </a:r>
            <a:endParaRPr lang="fa-IR" dirty="0"/>
          </a:p>
          <a:p>
            <a:pPr marL="137160" indent="0">
              <a:buNone/>
            </a:pPr>
            <a:r>
              <a:rPr lang="fa-IR" dirty="0"/>
              <a:t>1ــ ایمان به خدا </a:t>
            </a:r>
          </a:p>
          <a:p>
            <a:pPr marL="137160" indent="0">
              <a:buNone/>
            </a:pPr>
            <a:r>
              <a:rPr lang="fa-IR" dirty="0"/>
              <a:t>2ــ پیروزی و پشتیبانی از </a:t>
            </a:r>
            <a:r>
              <a:rPr lang="fa-IR" dirty="0" smtClean="0"/>
              <a:t>ولایت </a:t>
            </a:r>
            <a:r>
              <a:rPr lang="fa-IR" dirty="0"/>
              <a:t>و رهبری </a:t>
            </a:r>
          </a:p>
          <a:p>
            <a:pPr marL="137160" indent="0">
              <a:buNone/>
            </a:pPr>
            <a:r>
              <a:rPr lang="fa-IR" dirty="0"/>
              <a:t>3ــ حفظ استقالل و وحدت ملی </a:t>
            </a:r>
          </a:p>
          <a:p>
            <a:pPr marL="137160" indent="0">
              <a:buNone/>
            </a:pPr>
            <a:r>
              <a:rPr lang="fa-IR" dirty="0" smtClean="0"/>
              <a:t>4_حفظ روحیه انقالبی </a:t>
            </a:r>
            <a:r>
              <a:rPr lang="fa-IR" dirty="0"/>
              <a:t>و اقدام جهادی برای پیشرفت و قوی شدن انقالب اسالمی ایران در </a:t>
            </a:r>
            <a:r>
              <a:rPr lang="fa-IR" dirty="0" smtClean="0"/>
              <a:t>همهزمینه های </a:t>
            </a:r>
            <a:r>
              <a:rPr lang="fa-IR" dirty="0"/>
              <a:t>سیاسی، اقتصادی، علمی و فناوری، نظامی، فرهنگی و اجتماعی </a:t>
            </a:r>
          </a:p>
          <a:p>
            <a:pPr marL="137160" indent="0">
              <a:buNone/>
            </a:pPr>
            <a:r>
              <a:rPr lang="fa-IR" dirty="0" smtClean="0"/>
              <a:t>5</a:t>
            </a:r>
            <a:r>
              <a:rPr lang="en-US" dirty="0" smtClean="0"/>
              <a:t>_</a:t>
            </a:r>
            <a:r>
              <a:rPr lang="fa-IR" dirty="0" smtClean="0"/>
              <a:t>امید به اینده  </a:t>
            </a:r>
            <a:r>
              <a:rPr lang="fa-IR" dirty="0"/>
              <a:t>روشن و نشاط انقالبی </a:t>
            </a:r>
          </a:p>
          <a:p>
            <a:pPr marL="137160" indent="0">
              <a:buNone/>
            </a:pPr>
            <a:r>
              <a:rPr lang="fa-IR" dirty="0"/>
              <a:t>6  ــ بصیرت، آگاهی و عدم اعتماد به دشمن </a:t>
            </a:r>
          </a:p>
          <a:p>
            <a:pPr marL="137160" indent="0">
              <a:buNone/>
            </a:pPr>
            <a:r>
              <a:rPr lang="fa-IR" dirty="0"/>
              <a:t>7ــ قانونمداری و دفاع از حقوق مردم </a:t>
            </a:r>
          </a:p>
          <a:p>
            <a:pPr marL="137160" indent="0">
              <a:buNone/>
            </a:pPr>
            <a:r>
              <a:rPr lang="fa-IR" dirty="0"/>
              <a:t>8  ــ ترویج سبک زندگی اسالمی ایرانی و مقابله با رواج سبک زندگی </a:t>
            </a:r>
            <a:r>
              <a:rPr lang="fa-IR" dirty="0" smtClean="0"/>
              <a:t>غرب</a:t>
            </a:r>
          </a:p>
          <a:p>
            <a:pPr marL="137160" indent="0">
              <a:buNone/>
            </a:pPr>
            <a:r>
              <a:rPr lang="fa-IR" dirty="0" smtClean="0"/>
              <a:t>پشتیان ولایت فقیه باشید تا اسیبی به مملکت شما نرسد.</a:t>
            </a:r>
            <a:endParaRPr lang="fa-IR" dirty="0"/>
          </a:p>
        </p:txBody>
      </p:sp>
    </p:spTree>
    <p:extLst>
      <p:ext uri="{BB962C8B-B14F-4D97-AF65-F5344CB8AC3E}">
        <p14:creationId xmlns:p14="http://schemas.microsoft.com/office/powerpoint/2010/main" val="210708640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52</TotalTime>
  <Words>584</Words>
  <Application>Microsoft Office PowerPoint</Application>
  <PresentationFormat>On-screen Show (4:3)</PresentationFormat>
  <Paragraphs>49</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Apex</vt:lpstr>
      <vt:lpstr>به نام خدا</vt:lpstr>
      <vt:lpstr>انقلاب نتیجه چیست؟ </vt:lpstr>
      <vt:lpstr>تعریف انقلاب</vt:lpstr>
      <vt:lpstr>علل وقوع انقلاب</vt:lpstr>
      <vt:lpstr>کودتای 28 مرداد</vt:lpstr>
      <vt:lpstr>جنایت شاه در 17 شهریور</vt:lpstr>
      <vt:lpstr>روز جمهوری اسلامی </vt:lpstr>
      <vt:lpstr>دسیسه های دولت امریکا</vt:lpstr>
      <vt:lpstr>حفظ و تداوم انقلاب اسلامی</vt:lpstr>
      <vt:lpstr>وظیفه ی دانش اموران برای حفظ اتقلاب</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به نام خدا</dc:title>
  <dc:creator>novin</dc:creator>
  <cp:lastModifiedBy>novin</cp:lastModifiedBy>
  <cp:revision>6</cp:revision>
  <dcterms:created xsi:type="dcterms:W3CDTF">2020-12-11T18:41:50Z</dcterms:created>
  <dcterms:modified xsi:type="dcterms:W3CDTF">2020-12-11T19:34:43Z</dcterms:modified>
</cp:coreProperties>
</file>